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4" r:id="rId3"/>
    <p:sldId id="258" r:id="rId4"/>
    <p:sldId id="259" r:id="rId5"/>
    <p:sldId id="265" r:id="rId6"/>
    <p:sldId id="260" r:id="rId7"/>
    <p:sldId id="261" r:id="rId8"/>
    <p:sldId id="266" r:id="rId9"/>
    <p:sldId id="262" r:id="rId10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7FE"/>
    <a:srgbClr val="FCEDD0"/>
    <a:srgbClr val="FAF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/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hape 16"/>
          <p:cNvSpPr/>
          <p:nvPr/>
        </p:nvSpPr>
        <p:spPr>
          <a:xfrm>
            <a:off x="-15875" y="0"/>
            <a:ext cx="11683810" cy="658812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683810"/>
              <a:gd name="ODFBottom" fmla="val 6588125"/>
              <a:gd name="ODFWidth" fmla="val 11683810"/>
              <a:gd name="ODFHeight" fmla="val 6588125"/>
            </a:gdLst>
            <a:ahLst/>
            <a:cxnLst/>
            <a:rect l="OXMLTextRectL" t="OXMLTextRectT" r="OXMLTextRectR" b="OXMLTextRect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3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" name="Shape 17"/>
          <p:cNvSpPr/>
          <p:nvPr/>
        </p:nvSpPr>
        <p:spPr>
          <a:xfrm>
            <a:off x="0" y="4282257"/>
            <a:ext cx="11329257" cy="202884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329257"/>
              <a:gd name="ODFBottom" fmla="val 2028845"/>
              <a:gd name="ODFWidth" fmla="val 11329257"/>
              <a:gd name="ODFHeight" fmla="val 2028845"/>
            </a:gdLst>
            <a:ahLst/>
            <a:cxnLst/>
            <a:rect l="OXMLTextRectL" t="OXMLTextRectT" r="OXMLTextRectR" b="OXMLTextRect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</a:gradFill>
          <a:ln>
            <a:noFill/>
          </a:ln>
        </p:spPr>
      </p:sp>
      <p:sp>
        <p:nvSpPr>
          <p:cNvPr id="18" name="Shape 18"/>
          <p:cNvSpPr/>
          <p:nvPr/>
        </p:nvSpPr>
        <p:spPr>
          <a:xfrm>
            <a:off x="0" y="0"/>
            <a:ext cx="8719579" cy="456877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8719579"/>
              <a:gd name="ODFBottom" fmla="val 456877"/>
              <a:gd name="ODFWidth" fmla="val 8719579"/>
              <a:gd name="ODFHeight" fmla="val 456877"/>
            </a:gdLst>
            <a:ahLst/>
            <a:cxnLst/>
            <a:rect l="OXMLTextRectL" t="OXMLTextRectT" r="OXMLTextRectR" b="OXMLTextRect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</a:gradFill>
          <a:ln>
            <a:noFill/>
          </a:ln>
        </p:spPr>
      </p:sp>
      <p:sp>
        <p:nvSpPr>
          <p:cNvPr id="19" name="Shape 19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367116"/>
              <a:gd name="ODFBottom" fmla="val 5751804"/>
              <a:gd name="ODFWidth" fmla="val 11367116"/>
              <a:gd name="ODFHeight" fmla="val 5751804"/>
            </a:gdLst>
            <a:ahLst/>
            <a:cxnLst/>
            <a:rect l="OXMLTextRectL" t="OXMLTextRectT" r="OXMLTextRectR" b="OXMLTextRect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 rot="21420000">
            <a:off x="891201" y="662656"/>
            <a:ext cx="9755186" cy="2766528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r">
              <a:defRPr sz="8000"/>
            </a:lvl1pPr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marL="0" lv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defPPr/>
            <a:lvl1pPr lvl="0"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t>3/1/2024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 rot="21420000">
            <a:off x="-5560" y="4883024"/>
            <a:ext cx="4047239" cy="119553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defRPr sz="5400"/>
            </a:lvl1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 rot="21420000">
            <a:off x="9851758" y="3832647"/>
            <a:ext cx="907185" cy="498469"/>
          </a:xfrm>
          <a:prstGeom prst="rect">
            <a:avLst/>
          </a:prstGeom>
        </p:spPr>
        <p:txBody>
          <a:bodyPr/>
          <a:lstStyle>
            <a:defPPr/>
            <a:lvl1pPr lvl="0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  <p:sp>
        <p:nvSpPr>
          <p:cNvPr id="25" name="Shape 25"/>
          <p:cNvSpPr/>
          <p:nvPr/>
        </p:nvSpPr>
        <p:spPr>
          <a:xfrm rot="21420000">
            <a:off x="4221385" y="5111356"/>
            <a:ext cx="515385" cy="515385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 algn="r"/>
          </a:lstStyle>
          <a:p>
            <a:r>
              <a:t>Образец заголовка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85800" y="2063396"/>
            <a:ext cx="10394707" cy="3311190"/>
          </a:xfrm>
          <a:prstGeom prst="rect">
            <a:avLst/>
          </a:prstGeom>
        </p:spPr>
        <p:txBody>
          <a:bodyPr vert="eaVert" anchor="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815862" y="685800"/>
            <a:ext cx="2264646" cy="4688785"/>
          </a:xfrm>
          <a:prstGeom prst="rect">
            <a:avLst/>
          </a:prstGeom>
        </p:spPr>
        <p:txBody>
          <a:bodyPr vert="eaVert"/>
          <a:lstStyle>
            <a:defPPr/>
            <a:lvl1pPr lvl="0" algn="l"/>
          </a:lstStyle>
          <a:p>
            <a:r>
              <a:t>Образец заголовка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85800" y="685800"/>
            <a:ext cx="7904430" cy="4688785"/>
          </a:xfrm>
          <a:prstGeom prst="rect">
            <a:avLst/>
          </a:prstGeom>
        </p:spPr>
        <p:txBody>
          <a:bodyPr vert="eaVert" anchor="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Group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4800"/>
            </a:lvl1pPr>
          </a:lstStyle>
          <a:p>
            <a:r>
              <a:t>Образец заголовка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l">
              <a:buNone/>
              <a:defRPr sz="18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Group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5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1" y="685799"/>
            <a:ext cx="10392513" cy="3194902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t"/>
          <a:lstStyle>
            <a:defPPr/>
            <a:lvl1pPr marL="0" lvl="0" indent="0" algn="ctr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r>
              <a:t>Вставка рисунка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685780" y="4702923"/>
            <a:ext cx="10394728" cy="682471"/>
          </a:xfrm>
          <a:prstGeom prst="rect">
            <a:avLst/>
          </a:prstGeom>
        </p:spPr>
        <p:txBody>
          <a:bodyPr anchor="t"/>
          <a:lstStyle>
            <a:defPPr/>
            <a:lvl1pPr marL="0" lvl="0" indent="0" algn="l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Group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ctr">
              <a:defRPr sz="4800"/>
            </a:lvl1pPr>
          </a:lstStyle>
          <a:p>
            <a:r>
              <a:t>Образец заголовка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4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ctr">
              <a:buNone/>
              <a:defRPr sz="18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Group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ctr">
              <a:defRPr sz="4800"/>
            </a:lvl1pPr>
          </a:lstStyle>
          <a:p>
            <a:r>
              <a:t>Образец заголовка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685801" y="4106333"/>
            <a:ext cx="10396882" cy="1268252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ctr">
              <a:buNone/>
              <a:defRPr sz="18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685801" y="892628"/>
            <a:ext cx="609599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buNone/>
              <a:defRPr sz="3200" b="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sz="800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0473083" y="2922827"/>
            <a:ext cx="609600" cy="58477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buNone/>
              <a:defRPr sz="3200" b="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sz="8000">
                <a:solidFill>
                  <a:schemeClr val="tx1"/>
                </a:solidFill>
              </a:rPr>
              <a:t>”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олбец с тремя рисунками">
    <p:spTree>
      <p:nvGrpSpPr>
        <p:cNvPr id="1" name="Group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/>
          <a:lstStyle>
            <a:defPPr/>
            <a:lvl1pPr lvl="0" algn="ctr"/>
          </a:lstStyle>
          <a:p>
            <a:r>
              <a:t>Образец заголовка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6"/>
          </p:nvPr>
        </p:nvSpPr>
        <p:spPr>
          <a:xfrm>
            <a:off x="685780" y="2063395"/>
            <a:ext cx="3310128" cy="1536724"/>
          </a:xfrm>
          <a:prstGeom prst="roundRect">
            <a:avLst>
              <a:gd name="adj" fmla="val 0"/>
            </a:avLst>
          </a:prstGeom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600"/>
            </a:lvl1pPr>
            <a:lvl2pPr marL="457200" lvl="1" indent="0">
              <a:buNone/>
              <a:defRPr sz="16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600"/>
            </a:lvl4pPr>
            <a:lvl5pPr marL="1828800" lvl="4" indent="0">
              <a:buNone/>
              <a:defRPr sz="1600"/>
            </a:lvl5pPr>
            <a:lvl6pPr marL="2286000" lvl="5" indent="0">
              <a:buNone/>
              <a:defRPr sz="1600"/>
            </a:lvl6pPr>
            <a:lvl7pPr marL="2743200" lvl="6" indent="0">
              <a:buNone/>
              <a:defRPr sz="1600"/>
            </a:lvl7pPr>
            <a:lvl8pPr marL="3200400" lvl="7" indent="0">
              <a:buNone/>
              <a:defRPr sz="1600"/>
            </a:lvl8pPr>
            <a:lvl9pPr marL="3657600" lvl="8" indent="0">
              <a:buNone/>
              <a:defRPr sz="1600"/>
            </a:lvl9pPr>
          </a:lstStyle>
          <a:p>
            <a:r>
              <a:t>Вставка рисунка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7"/>
          </p:nvPr>
        </p:nvSpPr>
        <p:spPr>
          <a:xfrm>
            <a:off x="691840" y="4389287"/>
            <a:ext cx="3310128" cy="985298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5"/>
          </p:nvPr>
        </p:nvSpPr>
        <p:spPr>
          <a:xfrm>
            <a:off x="4237410" y="3813025"/>
            <a:ext cx="3310127" cy="57626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8"/>
          </p:nvPr>
        </p:nvSpPr>
        <p:spPr>
          <a:xfrm>
            <a:off x="4235999" y="2063395"/>
            <a:ext cx="3310127" cy="1535236"/>
          </a:xfrm>
          <a:prstGeom prst="roundRect">
            <a:avLst>
              <a:gd name="adj" fmla="val 0"/>
            </a:avLst>
          </a:prstGeom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600"/>
            </a:lvl1pPr>
            <a:lvl2pPr marL="457200" lvl="1" indent="0">
              <a:buNone/>
              <a:defRPr sz="16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600"/>
            </a:lvl4pPr>
            <a:lvl5pPr marL="1828800" lvl="4" indent="0">
              <a:buNone/>
              <a:defRPr sz="1600"/>
            </a:lvl5pPr>
            <a:lvl6pPr marL="2286000" lvl="5" indent="0">
              <a:buNone/>
              <a:defRPr sz="1600"/>
            </a:lvl6pPr>
            <a:lvl7pPr marL="2743200" lvl="6" indent="0">
              <a:buNone/>
              <a:defRPr sz="1600"/>
            </a:lvl7pPr>
            <a:lvl8pPr marL="3200400" lvl="7" indent="0">
              <a:buNone/>
              <a:defRPr sz="1600"/>
            </a:lvl8pPr>
            <a:lvl9pPr marL="3657600" lvl="8" indent="0">
              <a:buNone/>
              <a:defRPr sz="1600"/>
            </a:lvl9pPr>
          </a:lstStyle>
          <a:p>
            <a:r>
              <a:t>Вставка рисунка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9"/>
          </p:nvPr>
        </p:nvSpPr>
        <p:spPr>
          <a:xfrm>
            <a:off x="4235999" y="4389286"/>
            <a:ext cx="3310127" cy="985299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7768943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0"/>
          </p:nvPr>
        </p:nvSpPr>
        <p:spPr>
          <a:xfrm>
            <a:off x="7768819" y="2063394"/>
            <a:ext cx="3310128" cy="1537195"/>
          </a:xfrm>
          <a:prstGeom prst="roundRect">
            <a:avLst>
              <a:gd name="adj" fmla="val 0"/>
            </a:avLst>
          </a:prstGeom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600"/>
            </a:lvl1pPr>
            <a:lvl2pPr marL="457200" lvl="1" indent="0">
              <a:buNone/>
              <a:defRPr sz="16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600"/>
            </a:lvl4pPr>
            <a:lvl5pPr marL="1828800" lvl="4" indent="0">
              <a:buNone/>
              <a:defRPr sz="1600"/>
            </a:lvl5pPr>
            <a:lvl6pPr marL="2286000" lvl="5" indent="0">
              <a:buNone/>
              <a:defRPr sz="1600"/>
            </a:lvl6pPr>
            <a:lvl7pPr marL="2743200" lvl="6" indent="0">
              <a:buNone/>
              <a:defRPr sz="1600"/>
            </a:lvl7pPr>
            <a:lvl8pPr marL="3200400" lvl="7" indent="0">
              <a:buNone/>
              <a:defRPr sz="1600"/>
            </a:lvl8pPr>
            <a:lvl9pPr marL="3657600" lvl="8" indent="0">
              <a:buNone/>
              <a:defRPr sz="1600"/>
            </a:lvl9pPr>
          </a:lstStyle>
          <a:p>
            <a:r>
              <a:t>Вставка рисунка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1"/>
          </p:nvPr>
        </p:nvSpPr>
        <p:spPr>
          <a:xfrm>
            <a:off x="7768819" y="4389284"/>
            <a:ext cx="3310128" cy="985301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Group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</p:spPr>
        <p:txBody>
          <a:bodyPr/>
          <a:lstStyle>
            <a:defPPr/>
            <a:lvl1pPr lvl="0" algn="ctr"/>
          </a:lstStyle>
          <a:p>
            <a:r>
              <a:t>Образец заголовка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6"/>
          </p:nvPr>
        </p:nvSpPr>
        <p:spPr>
          <a:xfrm>
            <a:off x="685802" y="2639658"/>
            <a:ext cx="3310128" cy="2734927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5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2"/>
          </p:nvPr>
        </p:nvSpPr>
        <p:spPr>
          <a:xfrm>
            <a:off x="4234621" y="2639658"/>
            <a:ext cx="3310127" cy="2734927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3"/>
          </p:nvPr>
        </p:nvSpPr>
        <p:spPr>
          <a:xfrm>
            <a:off x="7770380" y="2639658"/>
            <a:ext cx="3310128" cy="2734927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5400"/>
            </a:lvl1pPr>
          </a:lstStyle>
          <a:p>
            <a:r>
              <a:t>Образец заголовка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3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</p:spPr>
        <p:txBody>
          <a:bodyPr anchor="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</p:spPr>
        <p:txBody>
          <a:bodyPr anchor="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18355" y="2063396"/>
            <a:ext cx="4856158" cy="679993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</p:spPr>
        <p:txBody>
          <a:bodyPr anchor="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5"/>
          </p:nvPr>
        </p:nvSpPr>
        <p:spPr>
          <a:xfrm>
            <a:off x="6218191" y="2063396"/>
            <a:ext cx="4864490" cy="679993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5993969" y="2861733"/>
            <a:ext cx="5088712" cy="2512852"/>
          </a:xfrm>
          <a:prstGeom prst="rect">
            <a:avLst/>
          </a:prstGeom>
        </p:spPr>
        <p:txBody>
          <a:bodyPr anchor="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ctr">
              <a:defRPr sz="3600"/>
            </a:lvl1pPr>
          </a:lstStyle>
          <a:p>
            <a:r>
              <a:t>Образец заголовка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5046132" y="685800"/>
            <a:ext cx="6034374" cy="468878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4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8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ctr">
              <a:defRPr sz="3600"/>
            </a:lvl1pPr>
          </a:lstStyle>
          <a:p>
            <a:r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t"/>
          <a:lstStyle>
            <a:defPPr/>
            <a:lvl1pPr marL="0" lvl="0" indent="0" algn="ctr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r>
              <a:t>Вставка рисунка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85801" y="2709052"/>
            <a:ext cx="6345300" cy="2362481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8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3/1/2024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/>
          <p:nvPr/>
        </p:nvPicPr>
        <p:blipFill>
          <a:blip r:embed="rId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Shape 4"/>
          <p:cNvGrpSpPr/>
          <p:nvPr/>
        </p:nvGrpSpPr>
        <p:grpSpPr>
          <a:xfrm>
            <a:off x="-25397" y="0"/>
            <a:ext cx="12005350" cy="6644081"/>
            <a:chOff x="0" y="0"/>
            <a:chExt cx="12005350" cy="6644081"/>
          </a:xfrm>
        </p:grpSpPr>
        <p:sp>
          <p:nvSpPr>
            <p:cNvPr id="5" name="Shape 5"/>
            <p:cNvSpPr/>
            <p:nvPr/>
          </p:nvSpPr>
          <p:spPr>
            <a:xfrm>
              <a:off x="25398" y="0"/>
              <a:ext cx="11979952" cy="66440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3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6" name="Shape 6"/>
            <p:cNvSpPr/>
            <p:nvPr/>
          </p:nvSpPr>
          <p:spPr>
            <a:xfrm>
              <a:off x="0" y="0"/>
              <a:ext cx="11773291" cy="641951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1773291"/>
                <a:gd name="ODFBottom" fmla="val 6419514"/>
                <a:gd name="ODFWidth" fmla="val 11773291"/>
                <a:gd name="ODFHeight" fmla="val 6419514"/>
              </a:gdLst>
              <a:ahLst/>
              <a:cxnLst/>
              <a:rect l="OXMLTextRectL" t="OXMLTextRectT" r="OXMLTextRectR" b="OXMLTextRect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7" name="Shape 7"/>
            <p:cNvSpPr/>
            <p:nvPr/>
          </p:nvSpPr>
          <p:spPr>
            <a:xfrm>
              <a:off x="25398" y="5600215"/>
              <a:ext cx="11706512" cy="780581"/>
            </a:xfrm>
            <a:prstGeom prst="rect">
              <a:avLst/>
            </a:prstGeom>
            <a:gradFill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</a:gradFill>
            <a:ln>
              <a:noFill/>
            </a:ln>
          </p:spPr>
        </p:sp>
      </p:grp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2"/>
          </p:nvPr>
        </p:nvSpPr>
        <p:spPr>
          <a:xfrm>
            <a:off x="7298083" y="5757334"/>
            <a:ext cx="3784600" cy="49846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3/1/2024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3"/>
          </p:nvPr>
        </p:nvSpPr>
        <p:spPr>
          <a:xfrm>
            <a:off x="685801" y="5757334"/>
            <a:ext cx="5499719" cy="49846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4"/>
          </p:nvPr>
        </p:nvSpPr>
        <p:spPr>
          <a:xfrm>
            <a:off x="6287121" y="5757334"/>
            <a:ext cx="907185" cy="49846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defPPr/>
      <a:lvl1pPr lvl="0" algn="l">
        <a:lnSpc>
          <a:spcPct val="90000"/>
        </a:lnSpc>
        <a:buNone/>
        <a:defRPr sz="54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120000"/>
        </a:lnSpc>
        <a:spcBef>
          <a:spcPts val="1000"/>
        </a:spcBef>
        <a:buClr>
          <a:schemeClr val="accent1"/>
        </a:buClr>
        <a:buSzPts val="3200"/>
        <a:buFont typeface="Arial"/>
        <a:buChar char="•"/>
        <a:defRPr sz="20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120000"/>
        </a:lnSpc>
        <a:spcBef>
          <a:spcPts val="500"/>
        </a:spcBef>
        <a:buClr>
          <a:schemeClr val="accent1"/>
        </a:buClr>
        <a:buSzPts val="2880"/>
        <a:buFont typeface="Arial"/>
        <a:buChar char="•"/>
        <a:defRPr sz="1800" cap="all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120000"/>
        </a:lnSpc>
        <a:spcBef>
          <a:spcPts val="500"/>
        </a:spcBef>
        <a:buClr>
          <a:schemeClr val="accent1"/>
        </a:buClr>
        <a:buSzPts val="2560"/>
        <a:buFont typeface="Arial"/>
        <a:buChar char="•"/>
        <a:defRPr sz="1600" cap="all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120000"/>
        </a:lnSpc>
        <a:spcBef>
          <a:spcPts val="500"/>
        </a:spcBef>
        <a:buClr>
          <a:schemeClr val="accent1"/>
        </a:buClr>
        <a:buSzPts val="2240"/>
        <a:buFont typeface="Arial"/>
        <a:buChar char="•"/>
        <a:defRPr sz="1400" cap="all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120000"/>
        </a:lnSpc>
        <a:spcBef>
          <a:spcPts val="500"/>
        </a:spcBef>
        <a:buClr>
          <a:schemeClr val="accent1"/>
        </a:buClr>
        <a:buSzPts val="2240"/>
        <a:buFont typeface="Arial"/>
        <a:buChar char="•"/>
        <a:defRPr sz="1400" cap="all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120000"/>
        </a:lnSpc>
        <a:spcBef>
          <a:spcPts val="500"/>
        </a:spcBef>
        <a:buClr>
          <a:schemeClr val="accent1"/>
        </a:buClr>
        <a:buSzPts val="2240"/>
        <a:buFont typeface="Arial"/>
        <a:buChar char="•"/>
        <a:defRPr sz="1400" cap="all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120000"/>
        </a:lnSpc>
        <a:spcBef>
          <a:spcPts val="500"/>
        </a:spcBef>
        <a:buClr>
          <a:schemeClr val="accent1"/>
        </a:buClr>
        <a:buSzPts val="2240"/>
        <a:buFont typeface="Arial"/>
        <a:buChar char="•"/>
        <a:defRPr sz="14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120000"/>
        </a:lnSpc>
        <a:spcBef>
          <a:spcPts val="500"/>
        </a:spcBef>
        <a:buClr>
          <a:schemeClr val="accent1"/>
        </a:buClr>
        <a:buSzPts val="2240"/>
        <a:buFont typeface="Arial"/>
        <a:buChar char="•"/>
        <a:defRPr sz="1400" cap="all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120000"/>
        </a:lnSpc>
        <a:spcBef>
          <a:spcPts val="500"/>
        </a:spcBef>
        <a:buClr>
          <a:schemeClr val="accent1"/>
        </a:buClr>
        <a:buSzPts val="2240"/>
        <a:buFont typeface="Arial"/>
        <a:buChar char="•"/>
        <a:defRPr sz="14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20000">
            <a:off x="115523" y="682967"/>
            <a:ext cx="10531396" cy="2766528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Осторожно, </a:t>
            </a:r>
            <a:r>
              <a:rPr lang="ru-RU" sz="9600" dirty="0" err="1" smtClean="0"/>
              <a:t>фейки</a:t>
            </a:r>
            <a:r>
              <a:rPr lang="ru-RU" sz="9600" dirty="0" smtClean="0"/>
              <a:t>!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8519" y="4846070"/>
            <a:ext cx="11348331" cy="1226227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Информация подготовлена согласно методическим рекомендациям </a:t>
            </a:r>
            <a:r>
              <a:rPr lang="ru-RU" sz="1400" dirty="0">
                <a:solidFill>
                  <a:schemeClr val="bg1"/>
                </a:solidFill>
              </a:rPr>
              <a:t>для проведения профилактических мероприятий с учащимися,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их родителями и педагогическим составом </a:t>
            </a:r>
            <a:r>
              <a:rPr lang="ru-RU" sz="1400" dirty="0" smtClean="0">
                <a:solidFill>
                  <a:schemeClr val="bg1"/>
                </a:solidFill>
              </a:rPr>
              <a:t>образовательных организаций</a:t>
            </a:r>
            <a:r>
              <a:rPr lang="ru-RU" sz="1400" dirty="0">
                <a:solidFill>
                  <a:schemeClr val="bg1"/>
                </a:solidFill>
              </a:rPr>
              <a:t>, о способах и формах </a:t>
            </a:r>
            <a:r>
              <a:rPr lang="ru-RU" sz="1400" dirty="0" smtClean="0">
                <a:solidFill>
                  <a:schemeClr val="bg1"/>
                </a:solidFill>
              </a:rPr>
              <a:t>распространения украинскими спецслужбами </a:t>
            </a:r>
            <a:r>
              <a:rPr lang="ru-RU" sz="1400" dirty="0">
                <a:solidFill>
                  <a:schemeClr val="bg1"/>
                </a:solidFill>
              </a:rPr>
              <a:t>ложных сведений</a:t>
            </a:r>
            <a:r>
              <a:rPr lang="ru-RU" sz="1400" dirty="0" smtClean="0">
                <a:solidFill>
                  <a:schemeClr val="bg1"/>
                </a:solidFill>
              </a:rPr>
              <a:t>, направленных </a:t>
            </a:r>
            <a:r>
              <a:rPr lang="ru-RU" sz="1400" dirty="0">
                <a:solidFill>
                  <a:schemeClr val="bg1"/>
                </a:solidFill>
              </a:rPr>
              <a:t>на формирование конфликтных </a:t>
            </a:r>
            <a:r>
              <a:rPr lang="ru-RU" sz="1400" dirty="0" smtClean="0">
                <a:solidFill>
                  <a:schemeClr val="bg1"/>
                </a:solidFill>
              </a:rPr>
              <a:t>ситуаций внутри </a:t>
            </a:r>
            <a:r>
              <a:rPr lang="ru-RU" sz="1400" dirty="0">
                <a:solidFill>
                  <a:schemeClr val="bg1"/>
                </a:solidFill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4706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АНТИТЕРРОРИСТИЧЕСКАЯ КОМИССИЯ  ТВЕРСКОЙ ОБЛАСТИ</a:t>
            </a:r>
            <a:endParaRPr sz="3600" b="1" dirty="0">
              <a:solidFill>
                <a:srgbClr val="FAF0EC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2296261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3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-96688" y="0"/>
            <a:ext cx="6984776" cy="567881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marL="0" indent="0" algn="ctr">
              <a:buNone/>
            </a:pP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цел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ями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информационной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войны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является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получение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политического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военного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экономического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либо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социального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преимущества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счет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инспирирования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общественного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мнения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провоцирования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противоположной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стороны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конфликта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принять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невыгодные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себя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решения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в 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то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Й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иной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степени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соответствующие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намерениям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другой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стороны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154" name="Picture 154"/>
          <p:cNvPicPr/>
          <p:nvPr/>
        </p:nvPicPr>
        <p:blipFill>
          <a:blip r:embed="rId2"/>
          <a:stretch/>
        </p:blipFill>
        <p:spPr>
          <a:xfrm>
            <a:off x="6474542" y="1939643"/>
            <a:ext cx="5275005" cy="32146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1" y="1193241"/>
            <a:ext cx="7256206" cy="4337404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marL="0" indent="0" algn="ctr">
              <a:buNone/>
            </a:pP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задачей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ЦИП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является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ведение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разведывательно-подрывной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дезинформации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населения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посредством 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использ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ования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информационн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ого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терроризм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слив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ов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вброс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ов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фейковой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информации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 целью 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формирования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удобного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выгодного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Киева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общественного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мнения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только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внутри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самой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Украины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России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но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всему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миру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. </a:t>
            </a:r>
          </a:p>
        </p:txBody>
      </p:sp>
      <p:pic>
        <p:nvPicPr>
          <p:cNvPr id="158" name="Picture 158"/>
          <p:cNvPicPr/>
          <p:nvPr/>
        </p:nvPicPr>
        <p:blipFill>
          <a:blip r:embed="rId2"/>
          <a:stretch/>
        </p:blipFill>
        <p:spPr>
          <a:xfrm>
            <a:off x="7085063" y="1592826"/>
            <a:ext cx="4603156" cy="31745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548680"/>
            <a:ext cx="10394707" cy="48259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способы работы 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ЦИП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сотрудниками организации в социальных сетях, мессенджерах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сайтах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подготовленных статей,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комментариев, содержащих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ложные и (или) провокационные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их тиражирование разными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созданными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фейковыми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аккаунтами, для формирования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пользователей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иллюзии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массовости подобных сообщений.</a:t>
            </a:r>
          </a:p>
        </p:txBody>
      </p:sp>
    </p:spTree>
    <p:extLst>
      <p:ext uri="{BB962C8B-B14F-4D97-AF65-F5344CB8AC3E}">
        <p14:creationId xmlns:p14="http://schemas.microsoft.com/office/powerpoint/2010/main" val="58036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767408" y="116632"/>
            <a:ext cx="10396882" cy="115196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Осторожно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фейк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И!</a:t>
            </a:r>
            <a:endParaRPr sz="36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26" name="Picture 2" descr="http://s6.hostingkartinok.com/uploads/images/2014/03/bf55690b6e585b748036d559a3672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39259"/>
            <a:ext cx="3955539" cy="44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avatars.mds.yandex.net/i?id=fa1530ea0b9aa9d2d4a5e1cff9a2e7a1115beeac-831186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185749"/>
            <a:ext cx="7572397" cy="42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63352" y="404664"/>
            <a:ext cx="11449271" cy="115196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УЧАСТИЕ </a:t>
            </a:r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ЦИП</a:t>
            </a: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В РАЗЖИГАНИИ МЕЖНАЦИОНАЛЬНЫХ </a:t>
            </a:r>
            <a:r>
              <a:rPr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МЕЖЭТНИЧЕСКИХ </a:t>
            </a:r>
            <a:r>
              <a:rPr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</a:rPr>
              <a:t>КОНФЛИКТОВ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0" y="2063396"/>
            <a:ext cx="6096000" cy="3423004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marL="0" indent="0" algn="ctr">
              <a:buNone/>
            </a:pP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29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октября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2023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года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Дагестане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произошли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массовые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беспорядки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где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около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двух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тысяч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протестующих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прочесывали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аэропорт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Махачкалы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поиск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ах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евреев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. они</a:t>
            </a:r>
            <a:r>
              <a:rPr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штурмовали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самолеты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а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затем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устроили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стычки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правоохранителями</a:t>
            </a:r>
            <a:r>
              <a:rPr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171" name="Picture 171"/>
          <p:cNvPicPr/>
          <p:nvPr/>
        </p:nvPicPr>
        <p:blipFill>
          <a:blip r:embed="rId2"/>
          <a:stretch/>
        </p:blipFill>
        <p:spPr>
          <a:xfrm>
            <a:off x="6199214" y="2026524"/>
            <a:ext cx="5306984" cy="34230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-561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ПРОТИВОСТОЯТЬ ИНФОРМАЦИОННЫМ АТАКАМ?</a:t>
            </a:r>
            <a:endParaRPr lang="ru-RU" sz="36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063396"/>
            <a:ext cx="12192000" cy="33111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поддавайтесь на провокации!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пользоваться официальной информацией от органов власти, размещенной на их официальных ресурсах или в проверенных, авторитетных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СМИ,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опубликованных документах на Портале официального опубликования правовых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победа в информационной войне, это победа нашего гражданского общества. Не дайте противнику почувствовать себя победителем. Это наш общий вклад в победу над коварным, лживым, беспринципным и жестоким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врагом!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7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pic>
        <p:nvPicPr>
          <p:cNvPr id="175" name="Picture 175"/>
          <p:cNvPicPr>
            <a:picLocks noGrp="1"/>
          </p:cNvPicPr>
          <p:nvPr>
            <p:ph type="body" idx="2"/>
          </p:nvPr>
        </p:nvPicPr>
        <p:blipFill>
          <a:blip r:embed="rId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noFill/>
      </a:fillStyleLst>
      <a:lnStyleLst>
        <a:ln w="9525">
          <a:solidFill>
            <a:schemeClr val="phClr">
              <a:shade val="60000"/>
            </a:schemeClr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</a:gradFill>
        <a:no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146</TotalTime>
  <Words>294</Words>
  <Application>Microsoft Office PowerPoint</Application>
  <DocSecurity>0</DocSecurity>
  <PresentationFormat>Произвольный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Главное мероприятие</vt:lpstr>
      <vt:lpstr>Осторожно, фейки!</vt:lpstr>
      <vt:lpstr>АНТИТЕРРОРИСТИЧЕСКАЯ КОМИССИЯ  ТВЕРСКОЙ ОБЛАСТИ</vt:lpstr>
      <vt:lpstr>Презентация PowerPoint</vt:lpstr>
      <vt:lpstr>Презентация PowerPoint</vt:lpstr>
      <vt:lpstr>Презентация PowerPoint</vt:lpstr>
      <vt:lpstr>Осторожно, фейкИ!</vt:lpstr>
      <vt:lpstr>УЧАСТИЕ ЦИПСО В РАЗЖИГАНИИ МЕЖНАЦИОНАЛЬНЫХ И МЕЖЭТНИЧЕСКИХ КОНФЛИКТОВ</vt:lpstr>
      <vt:lpstr>КАК ПРОТИВОСТОЯТЬ ИНФОРМАЦИОННЫМ АТАКАМ?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АНТИТЕРРОРИСТИЧЕСКАЯ КОМИССИЯ В ТВЕРСКОЙ ОБЛАСТИ</dc:title>
  <dc:creator>Алексеева Екатерина Александровна</dc:creator>
  <cp:lastModifiedBy>Алексеева Екатерина Александровна</cp:lastModifiedBy>
  <cp:revision>11</cp:revision>
  <dcterms:modified xsi:type="dcterms:W3CDTF">2024-03-27T10:24:23Z</dcterms:modified>
</cp:coreProperties>
</file>